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70" r:id="rId3"/>
    <p:sldId id="256" r:id="rId4"/>
    <p:sldId id="259" r:id="rId5"/>
    <p:sldId id="272" r:id="rId6"/>
    <p:sldId id="260" r:id="rId7"/>
    <p:sldId id="271" r:id="rId8"/>
    <p:sldId id="26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02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B2C1F-74A2-4935-A453-AEF62593F32D}" v="31" dt="2020-12-04T18:16:37.199"/>
    <p1510:client id="{41184703-B094-41A6-8055-D435990E02A5}" v="6" dt="2020-12-05T12:07:29.802"/>
    <p1510:client id="{457BAA7D-C31D-44E2-BA96-86B675A57FC8}" v="209" dt="2020-12-04T18:05:07.442"/>
    <p1510:client id="{B917A5A2-3913-4AE8-AFF5-5F714F09AAE2}" v="53" dt="2020-12-05T12:06:13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89789" autoAdjust="0"/>
  </p:normalViewPr>
  <p:slideViewPr>
    <p:cSldViewPr snapToGrid="0">
      <p:cViewPr varScale="1">
        <p:scale>
          <a:sx n="66" d="100"/>
          <a:sy n="66" d="100"/>
        </p:scale>
        <p:origin x="-876" y="-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2256" y="77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BA841-9DC9-4C3C-827F-61CC1DF8B342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76CFC-EEEA-4CA0-94A2-70B47BF640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2843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9FF73-F307-4FC6-A8A0-6D5A65F533FC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04781-5E81-4AC0-8898-A87686983C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5611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04781-5E81-4AC0-8898-A87686983C5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iri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исунок 15">
            <a:extLst>
              <a:ext uri="{FF2B5EF4-FFF2-40B4-BE49-F238E27FC236}">
                <a16:creationId xmlns="" xmlns:a16="http://schemas.microsoft.com/office/drawing/2014/main" id="{81DA0B93-21B2-43B1-A6EA-DCF174270DB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79556" y="2426437"/>
            <a:ext cx="2283457" cy="2283105"/>
          </a:xfrm>
          <a:custGeom>
            <a:avLst/>
            <a:gdLst>
              <a:gd name="connsiteX0" fmla="*/ 2552728 w 5105455"/>
              <a:gd name="connsiteY0" fmla="*/ 0 h 5105454"/>
              <a:gd name="connsiteX1" fmla="*/ 3024225 w 5105455"/>
              <a:gd name="connsiteY1" fmla="*/ 195300 h 5105454"/>
              <a:gd name="connsiteX2" fmla="*/ 4910155 w 5105455"/>
              <a:gd name="connsiteY2" fmla="*/ 2081231 h 5105454"/>
              <a:gd name="connsiteX3" fmla="*/ 4910155 w 5105455"/>
              <a:gd name="connsiteY3" fmla="*/ 3024224 h 5105454"/>
              <a:gd name="connsiteX4" fmla="*/ 3024225 w 5105455"/>
              <a:gd name="connsiteY4" fmla="*/ 4910154 h 5105454"/>
              <a:gd name="connsiteX5" fmla="*/ 2081232 w 5105455"/>
              <a:gd name="connsiteY5" fmla="*/ 4910154 h 5105454"/>
              <a:gd name="connsiteX6" fmla="*/ 195301 w 5105455"/>
              <a:gd name="connsiteY6" fmla="*/ 3024224 h 5105454"/>
              <a:gd name="connsiteX7" fmla="*/ 195301 w 5105455"/>
              <a:gd name="connsiteY7" fmla="*/ 2081231 h 5105454"/>
              <a:gd name="connsiteX8" fmla="*/ 2081232 w 5105455"/>
              <a:gd name="connsiteY8" fmla="*/ 195300 h 5105454"/>
              <a:gd name="connsiteX9" fmla="*/ 2552728 w 5105455"/>
              <a:gd name="connsiteY9" fmla="*/ 0 h 5105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05455" h="5105454">
                <a:moveTo>
                  <a:pt x="2552728" y="0"/>
                </a:moveTo>
                <a:cubicBezTo>
                  <a:pt x="2723376" y="0"/>
                  <a:pt x="2894025" y="65100"/>
                  <a:pt x="3024225" y="195300"/>
                </a:cubicBezTo>
                <a:lnTo>
                  <a:pt x="4910155" y="2081231"/>
                </a:lnTo>
                <a:cubicBezTo>
                  <a:pt x="5170556" y="2341631"/>
                  <a:pt x="5170556" y="2763823"/>
                  <a:pt x="4910155" y="3024224"/>
                </a:cubicBezTo>
                <a:lnTo>
                  <a:pt x="3024225" y="4910154"/>
                </a:lnTo>
                <a:cubicBezTo>
                  <a:pt x="2763824" y="5170555"/>
                  <a:pt x="2341632" y="5170555"/>
                  <a:pt x="2081232" y="4910154"/>
                </a:cubicBezTo>
                <a:lnTo>
                  <a:pt x="195301" y="3024224"/>
                </a:lnTo>
                <a:cubicBezTo>
                  <a:pt x="-65100" y="2763823"/>
                  <a:pt x="-65100" y="2341631"/>
                  <a:pt x="195301" y="2081231"/>
                </a:cubicBezTo>
                <a:lnTo>
                  <a:pt x="2081232" y="195300"/>
                </a:lnTo>
                <a:cubicBezTo>
                  <a:pt x="2211432" y="65100"/>
                  <a:pt x="2382080" y="0"/>
                  <a:pt x="25527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7" name="Рисунок 16">
            <a:extLst>
              <a:ext uri="{FF2B5EF4-FFF2-40B4-BE49-F238E27FC236}">
                <a16:creationId xmlns="" xmlns:a16="http://schemas.microsoft.com/office/drawing/2014/main" id="{CF0C4823-B8A4-406E-88D0-015E6F170ED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517908" y="2426437"/>
            <a:ext cx="2283457" cy="2283105"/>
          </a:xfrm>
          <a:custGeom>
            <a:avLst/>
            <a:gdLst>
              <a:gd name="connsiteX0" fmla="*/ 2552728 w 5105455"/>
              <a:gd name="connsiteY0" fmla="*/ 0 h 5105454"/>
              <a:gd name="connsiteX1" fmla="*/ 3024225 w 5105455"/>
              <a:gd name="connsiteY1" fmla="*/ 195300 h 5105454"/>
              <a:gd name="connsiteX2" fmla="*/ 4910155 w 5105455"/>
              <a:gd name="connsiteY2" fmla="*/ 2081231 h 5105454"/>
              <a:gd name="connsiteX3" fmla="*/ 4910155 w 5105455"/>
              <a:gd name="connsiteY3" fmla="*/ 3024224 h 5105454"/>
              <a:gd name="connsiteX4" fmla="*/ 3024225 w 5105455"/>
              <a:gd name="connsiteY4" fmla="*/ 4910154 h 5105454"/>
              <a:gd name="connsiteX5" fmla="*/ 2081232 w 5105455"/>
              <a:gd name="connsiteY5" fmla="*/ 4910154 h 5105454"/>
              <a:gd name="connsiteX6" fmla="*/ 195301 w 5105455"/>
              <a:gd name="connsiteY6" fmla="*/ 3024224 h 5105454"/>
              <a:gd name="connsiteX7" fmla="*/ 195301 w 5105455"/>
              <a:gd name="connsiteY7" fmla="*/ 2081231 h 5105454"/>
              <a:gd name="connsiteX8" fmla="*/ 2081232 w 5105455"/>
              <a:gd name="connsiteY8" fmla="*/ 195300 h 5105454"/>
              <a:gd name="connsiteX9" fmla="*/ 2552728 w 5105455"/>
              <a:gd name="connsiteY9" fmla="*/ 0 h 5105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05455" h="5105454">
                <a:moveTo>
                  <a:pt x="2552728" y="0"/>
                </a:moveTo>
                <a:cubicBezTo>
                  <a:pt x="2723376" y="0"/>
                  <a:pt x="2894025" y="65100"/>
                  <a:pt x="3024225" y="195300"/>
                </a:cubicBezTo>
                <a:lnTo>
                  <a:pt x="4910155" y="2081231"/>
                </a:lnTo>
                <a:cubicBezTo>
                  <a:pt x="5170556" y="2341631"/>
                  <a:pt x="5170556" y="2763823"/>
                  <a:pt x="4910155" y="3024224"/>
                </a:cubicBezTo>
                <a:lnTo>
                  <a:pt x="3024225" y="4910154"/>
                </a:lnTo>
                <a:cubicBezTo>
                  <a:pt x="2763824" y="5170555"/>
                  <a:pt x="2341632" y="5170555"/>
                  <a:pt x="2081232" y="4910154"/>
                </a:cubicBezTo>
                <a:lnTo>
                  <a:pt x="195301" y="3024224"/>
                </a:lnTo>
                <a:cubicBezTo>
                  <a:pt x="-65100" y="2763823"/>
                  <a:pt x="-65100" y="2341631"/>
                  <a:pt x="195301" y="2081231"/>
                </a:cubicBezTo>
                <a:lnTo>
                  <a:pt x="2081232" y="195300"/>
                </a:lnTo>
                <a:cubicBezTo>
                  <a:pt x="2211432" y="65100"/>
                  <a:pt x="2382080" y="0"/>
                  <a:pt x="25527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1" name="Рисунок 10">
            <a:extLst>
              <a:ext uri="{FF2B5EF4-FFF2-40B4-BE49-F238E27FC236}">
                <a16:creationId xmlns="" xmlns:a16="http://schemas.microsoft.com/office/drawing/2014/main" id="{E81AEBFD-E20E-4CA3-B9BB-B3EB19A097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6256" y="1169086"/>
            <a:ext cx="4499489" cy="4498795"/>
          </a:xfrm>
          <a:custGeom>
            <a:avLst/>
            <a:gdLst>
              <a:gd name="connsiteX0" fmla="*/ 3859899 w 7719797"/>
              <a:gd name="connsiteY0" fmla="*/ 0 h 7719796"/>
              <a:gd name="connsiteX1" fmla="*/ 4572834 w 7719797"/>
              <a:gd name="connsiteY1" fmla="*/ 295307 h 7719796"/>
              <a:gd name="connsiteX2" fmla="*/ 7424490 w 7719797"/>
              <a:gd name="connsiteY2" fmla="*/ 3146963 h 7719796"/>
              <a:gd name="connsiteX3" fmla="*/ 7424490 w 7719797"/>
              <a:gd name="connsiteY3" fmla="*/ 4572834 h 7719796"/>
              <a:gd name="connsiteX4" fmla="*/ 4572834 w 7719797"/>
              <a:gd name="connsiteY4" fmla="*/ 7424489 h 7719796"/>
              <a:gd name="connsiteX5" fmla="*/ 3146964 w 7719797"/>
              <a:gd name="connsiteY5" fmla="*/ 7424489 h 7719796"/>
              <a:gd name="connsiteX6" fmla="*/ 295308 w 7719797"/>
              <a:gd name="connsiteY6" fmla="*/ 4572834 h 7719796"/>
              <a:gd name="connsiteX7" fmla="*/ 295308 w 7719797"/>
              <a:gd name="connsiteY7" fmla="*/ 3146963 h 7719796"/>
              <a:gd name="connsiteX8" fmla="*/ 3146964 w 7719797"/>
              <a:gd name="connsiteY8" fmla="*/ 295307 h 7719796"/>
              <a:gd name="connsiteX9" fmla="*/ 3859899 w 7719797"/>
              <a:gd name="connsiteY9" fmla="*/ 0 h 7719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19797" h="7719796">
                <a:moveTo>
                  <a:pt x="3859899" y="0"/>
                </a:moveTo>
                <a:cubicBezTo>
                  <a:pt x="4117931" y="0"/>
                  <a:pt x="4375963" y="98436"/>
                  <a:pt x="4572834" y="295307"/>
                </a:cubicBezTo>
                <a:lnTo>
                  <a:pt x="7424490" y="3146963"/>
                </a:lnTo>
                <a:cubicBezTo>
                  <a:pt x="7818233" y="3540706"/>
                  <a:pt x="7818233" y="4179090"/>
                  <a:pt x="7424490" y="4572834"/>
                </a:cubicBezTo>
                <a:lnTo>
                  <a:pt x="4572834" y="7424489"/>
                </a:lnTo>
                <a:cubicBezTo>
                  <a:pt x="4179091" y="7818232"/>
                  <a:pt x="3540707" y="7818232"/>
                  <a:pt x="3146964" y="7424489"/>
                </a:cubicBezTo>
                <a:lnTo>
                  <a:pt x="295308" y="4572834"/>
                </a:lnTo>
                <a:cubicBezTo>
                  <a:pt x="-98436" y="4179090"/>
                  <a:pt x="-98436" y="3540706"/>
                  <a:pt x="295308" y="3146963"/>
                </a:cubicBezTo>
                <a:lnTo>
                  <a:pt x="3146964" y="295307"/>
                </a:lnTo>
                <a:cubicBezTo>
                  <a:pt x="3343836" y="98436"/>
                  <a:pt x="3601867" y="0"/>
                  <a:pt x="385989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5395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extLst>
    <p:ext uri="{DCECCB84-F9BA-43D5-87BE-67443E8EF086}">
      <p15:sldGuideLst xmlns="" xmlns:p15="http://schemas.microsoft.com/office/powerpoint/2012/main">
        <p15:guide id="1" orient="horz" pos="3240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Oval 7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703902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Oval 9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760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Oval 5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197862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Oval 4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349606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Oval 7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323090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Oval 7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265628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Oval 6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065197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01717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am Sayfa Resim Çerçeve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sim Yer Tutucusu 6">
            <a:extLst>
              <a:ext uri="{FF2B5EF4-FFF2-40B4-BE49-F238E27FC236}">
                <a16:creationId xmlns="" xmlns:a16="http://schemas.microsoft.com/office/drawing/2014/main" id="{8AEFA34D-A3A8-4B8A-8EC0-BDE14847CE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tr-TR"/>
          </a:p>
        </p:txBody>
      </p:sp>
      <p:pic>
        <p:nvPicPr>
          <p:cNvPr id="3" name="Resim 6" descr="ekran, elektronik eşyalar, iç mekan, televizyon içeren bir resim&#10;&#10;Açıklama otomatik olarak oluşturuldu">
            <a:extLst>
              <a:ext uri="{FF2B5EF4-FFF2-40B4-BE49-F238E27FC236}">
                <a16:creationId xmlns="" xmlns:a16="http://schemas.microsoft.com/office/drawing/2014/main" id="{EF208A9F-6B9F-45C2-9F39-5F5056EE71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699" y="2235429"/>
            <a:ext cx="4440757" cy="2377709"/>
          </a:xfrm>
          <a:prstGeom prst="rect">
            <a:avLst/>
          </a:prstGeom>
        </p:spPr>
      </p:pic>
      <p:sp>
        <p:nvSpPr>
          <p:cNvPr id="4" name="Resim Yer Tutucusu 8">
            <a:extLst>
              <a:ext uri="{FF2B5EF4-FFF2-40B4-BE49-F238E27FC236}">
                <a16:creationId xmlns="" xmlns:a16="http://schemas.microsoft.com/office/drawing/2014/main" id="{3AD48188-8324-4847-84FE-2DB9ABC737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661308" y="2361063"/>
            <a:ext cx="3101761" cy="1936617"/>
          </a:xfrm>
          <a:custGeom>
            <a:avLst/>
            <a:gdLst>
              <a:gd name="connsiteX0" fmla="*/ 0 w 3600450"/>
              <a:gd name="connsiteY0" fmla="*/ 0 h 2282507"/>
              <a:gd name="connsiteX1" fmla="*/ 3600450 w 3600450"/>
              <a:gd name="connsiteY1" fmla="*/ 0 h 2282507"/>
              <a:gd name="connsiteX2" fmla="*/ 3600450 w 3600450"/>
              <a:gd name="connsiteY2" fmla="*/ 2282507 h 2282507"/>
              <a:gd name="connsiteX3" fmla="*/ 0 w 3600450"/>
              <a:gd name="connsiteY3" fmla="*/ 2282507 h 2282507"/>
              <a:gd name="connsiteX4" fmla="*/ 0 w 3600450"/>
              <a:gd name="connsiteY4" fmla="*/ 0 h 2282507"/>
              <a:gd name="connsiteX0" fmla="*/ 34290 w 3634740"/>
              <a:gd name="connsiteY0" fmla="*/ 0 h 2282507"/>
              <a:gd name="connsiteX1" fmla="*/ 3634740 w 3634740"/>
              <a:gd name="connsiteY1" fmla="*/ 0 h 2282507"/>
              <a:gd name="connsiteX2" fmla="*/ 3634740 w 3634740"/>
              <a:gd name="connsiteY2" fmla="*/ 2282507 h 2282507"/>
              <a:gd name="connsiteX3" fmla="*/ 0 w 3634740"/>
              <a:gd name="connsiteY3" fmla="*/ 2282507 h 2282507"/>
              <a:gd name="connsiteX4" fmla="*/ 34290 w 3634740"/>
              <a:gd name="connsiteY4" fmla="*/ 0 h 2282507"/>
              <a:gd name="connsiteX0" fmla="*/ 34290 w 3657600"/>
              <a:gd name="connsiteY0" fmla="*/ 0 h 2282507"/>
              <a:gd name="connsiteX1" fmla="*/ 3634740 w 3657600"/>
              <a:gd name="connsiteY1" fmla="*/ 0 h 2282507"/>
              <a:gd name="connsiteX2" fmla="*/ 3657600 w 3657600"/>
              <a:gd name="connsiteY2" fmla="*/ 2278697 h 2282507"/>
              <a:gd name="connsiteX3" fmla="*/ 0 w 3657600"/>
              <a:gd name="connsiteY3" fmla="*/ 2282507 h 2282507"/>
              <a:gd name="connsiteX4" fmla="*/ 34290 w 3657600"/>
              <a:gd name="connsiteY4" fmla="*/ 0 h 228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2282507">
                <a:moveTo>
                  <a:pt x="34290" y="0"/>
                </a:moveTo>
                <a:lnTo>
                  <a:pt x="3634740" y="0"/>
                </a:lnTo>
                <a:lnTo>
                  <a:pt x="3657600" y="2278697"/>
                </a:lnTo>
                <a:lnTo>
                  <a:pt x="0" y="2282507"/>
                </a:lnTo>
                <a:lnTo>
                  <a:pt x="34290" y="0"/>
                </a:lnTo>
                <a:close/>
              </a:path>
            </a:pathLst>
          </a:custGeo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8993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Hakkım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4874260" y="1771462"/>
            <a:ext cx="2443480" cy="244348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954968" y="1859985"/>
            <a:ext cx="2282064" cy="226643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333"/>
            </a:lvl1pPr>
          </a:lstStyle>
          <a:p>
            <a:endParaRPr lang="tr-T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574800" y="4806385"/>
            <a:ext cx="9042400" cy="1219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tr-TR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4874260" y="4303465"/>
            <a:ext cx="2443480" cy="40132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867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955266" y="4331643"/>
            <a:ext cx="2281767" cy="3005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endParaRPr lang="tr-TR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4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6731295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2" grpId="0" animBg="1"/>
      <p:bldP spid="5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üy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="" xmlns:a16="http://schemas.microsoft.com/office/drawing/2014/main" id="{9ABEE261-EFB2-4B02-A335-51A1F00C0B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900" y="551329"/>
            <a:ext cx="10744200" cy="4195482"/>
          </a:xfrm>
          <a:custGeom>
            <a:avLst/>
            <a:gdLst>
              <a:gd name="connsiteX0" fmla="*/ 990620 w 16116300"/>
              <a:gd name="connsiteY0" fmla="*/ 0 h 5943599"/>
              <a:gd name="connsiteX1" fmla="*/ 15125680 w 16116300"/>
              <a:gd name="connsiteY1" fmla="*/ 0 h 5943599"/>
              <a:gd name="connsiteX2" fmla="*/ 16116300 w 16116300"/>
              <a:gd name="connsiteY2" fmla="*/ 990620 h 5943599"/>
              <a:gd name="connsiteX3" fmla="*/ 16116300 w 16116300"/>
              <a:gd name="connsiteY3" fmla="*/ 4952980 h 5943599"/>
              <a:gd name="connsiteX4" fmla="*/ 15226965 w 16116300"/>
              <a:gd name="connsiteY4" fmla="*/ 5938486 h 5943599"/>
              <a:gd name="connsiteX5" fmla="*/ 15125699 w 16116300"/>
              <a:gd name="connsiteY5" fmla="*/ 5943599 h 5943599"/>
              <a:gd name="connsiteX6" fmla="*/ 990601 w 16116300"/>
              <a:gd name="connsiteY6" fmla="*/ 5943599 h 5943599"/>
              <a:gd name="connsiteX7" fmla="*/ 889335 w 16116300"/>
              <a:gd name="connsiteY7" fmla="*/ 5938486 h 5943599"/>
              <a:gd name="connsiteX8" fmla="*/ 0 w 16116300"/>
              <a:gd name="connsiteY8" fmla="*/ 4952980 h 5943599"/>
              <a:gd name="connsiteX9" fmla="*/ 0 w 16116300"/>
              <a:gd name="connsiteY9" fmla="*/ 990620 h 5943599"/>
              <a:gd name="connsiteX10" fmla="*/ 990620 w 16116300"/>
              <a:gd name="connsiteY10" fmla="*/ 0 h 5943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116300" h="5943599">
                <a:moveTo>
                  <a:pt x="990620" y="0"/>
                </a:moveTo>
                <a:lnTo>
                  <a:pt x="15125680" y="0"/>
                </a:lnTo>
                <a:cubicBezTo>
                  <a:pt x="15672784" y="0"/>
                  <a:pt x="16116300" y="443516"/>
                  <a:pt x="16116300" y="990620"/>
                </a:cubicBezTo>
                <a:lnTo>
                  <a:pt x="16116300" y="4952980"/>
                </a:lnTo>
                <a:cubicBezTo>
                  <a:pt x="16116300" y="5465890"/>
                  <a:pt x="15726490" y="5887756"/>
                  <a:pt x="15226965" y="5938486"/>
                </a:cubicBezTo>
                <a:lnTo>
                  <a:pt x="15125699" y="5943599"/>
                </a:lnTo>
                <a:lnTo>
                  <a:pt x="990601" y="5943599"/>
                </a:lnTo>
                <a:lnTo>
                  <a:pt x="889335" y="5938486"/>
                </a:lnTo>
                <a:cubicBezTo>
                  <a:pt x="389809" y="5887756"/>
                  <a:pt x="0" y="5465890"/>
                  <a:pt x="0" y="4952980"/>
                </a:cubicBezTo>
                <a:lnTo>
                  <a:pt x="0" y="990620"/>
                </a:lnTo>
                <a:cubicBezTo>
                  <a:pt x="0" y="443516"/>
                  <a:pt x="443516" y="0"/>
                  <a:pt x="99062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3832412" y="560331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720337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to ve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9792" y="365125"/>
            <a:ext cx="650400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55141" y="484131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782272" cy="6858000"/>
          </a:xfrm>
        </p:spPr>
        <p:txBody>
          <a:bodyPr/>
          <a:lstStyle/>
          <a:p>
            <a:endParaRPr lang="tr-TR"/>
          </a:p>
        </p:txBody>
      </p:sp>
      <p:sp>
        <p:nvSpPr>
          <p:cNvPr id="8" name="Oval 7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324523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6" name="Oval 15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942162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adece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2280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Oval 6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392046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Oval 6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155265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F110-BBBC-48A9-B83C-F328B714D3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Oval 6"/>
          <p:cNvSpPr/>
          <p:nvPr userDrawn="1"/>
        </p:nvSpPr>
        <p:spPr>
          <a:xfrm>
            <a:off x="11421317" y="365125"/>
            <a:ext cx="420547" cy="4205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900207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20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799" y="365125"/>
            <a:ext cx="555585" cy="3756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8429F110-BBBC-48A9-B83C-F328B714D38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25648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0" r:id="rId3"/>
    <p:sldLayoutId id="2147483666" r:id="rId4"/>
    <p:sldLayoutId id="2147483663" r:id="rId5"/>
    <p:sldLayoutId id="2147483667" r:id="rId6"/>
    <p:sldLayoutId id="2147483649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8" r:id="rId18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haroni" panose="02010803020104030203" pitchFamily="2" charset="-79"/>
          <a:ea typeface="+mj-ea"/>
          <a:cs typeface="Aharoni" panose="02010803020104030203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ircAruvnKk" TargetMode="External"/><Relationship Id="rId2" Type="http://schemas.openxmlformats.org/officeDocument/2006/relationships/hyperlink" Target="https://medium.com/@furkanalaybeg/veri-madencili&#287;i-ve-y&#246;ntemleri-d0e2fd238e44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tr.wikipedia.org/wiki/Waterfall_model" TargetMode="External"/><Relationship Id="rId4" Type="http://schemas.openxmlformats.org/officeDocument/2006/relationships/hyperlink" Target="https://youtu.be/Zi4i7Q0zrB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6">
            <a:extLst>
              <a:ext uri="{FF2B5EF4-FFF2-40B4-BE49-F238E27FC236}">
                <a16:creationId xmlns="" xmlns:a16="http://schemas.microsoft.com/office/drawing/2014/main" id="{5AE0B2D7-31E5-4B01-BE31-19E7D61259A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/>
          <a:srcRect t="31256" b="31256"/>
          <a:stretch/>
        </p:blipFill>
        <p:spPr>
          <a:xfrm>
            <a:off x="-1" y="-30"/>
            <a:ext cx="12192000" cy="6855958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7B09F7C3-E785-45CA-AE00-059E65DC70A8}"/>
              </a:ext>
            </a:extLst>
          </p:cNvPr>
          <p:cNvSpPr txBox="1"/>
          <p:nvPr/>
        </p:nvSpPr>
        <p:spPr>
          <a:xfrm>
            <a:off x="873504" y="2495462"/>
            <a:ext cx="4666470" cy="17862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spc="400" dirty="0" smtClean="0">
                <a:latin typeface="Arial Black" pitchFamily="34" charset="0"/>
                <a:ea typeface="+mj-ea"/>
                <a:cs typeface="+mj-cs"/>
              </a:rPr>
              <a:t>OKUMAK</a:t>
            </a:r>
            <a:r>
              <a:rPr lang="tr-TR" sz="4800" b="1" spc="400" dirty="0" smtClean="0">
                <a:latin typeface="Arial Black" pitchFamily="34" charset="0"/>
                <a:ea typeface="+mj-ea"/>
                <a:cs typeface="+mj-cs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3200" b="1" spc="400" dirty="0" smtClean="0">
                <a:latin typeface="Arial Black" pitchFamily="34" charset="0"/>
                <a:ea typeface="+mj-ea"/>
                <a:cs typeface="+mj-cs"/>
              </a:rPr>
              <a:t>Bir İnsanın Doğuşu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kern="1200" spc="400" dirty="0">
              <a:solidFill>
                <a:schemeClr val="tx1"/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5" name="Freeform: Shape 37">
            <a:extLst>
              <a:ext uri="{FF2B5EF4-FFF2-40B4-BE49-F238E27FC236}">
                <a16:creationId xmlns="" xmlns:a16="http://schemas.microsoft.com/office/drawing/2014/main" id="{BCC55ACC-A2F6-403C-A3A4-D59B3734D4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Resim 5" descr="iç mekan, oturma, tablo, küçük içeren bir resim&#10;&#10;Açıklama otomatik olarak oluşturuldu">
            <a:extLst>
              <a:ext uri="{FF2B5EF4-FFF2-40B4-BE49-F238E27FC236}">
                <a16:creationId xmlns="" xmlns:a16="http://schemas.microsoft.com/office/drawing/2014/main" id="{46596474-A8CF-41AC-9026-9F834A3F7E6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l="9879" r="16811"/>
          <a:stretch/>
        </p:blipFill>
        <p:spPr>
          <a:xfrm>
            <a:off x="6021086" y="544804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</p:spPr>
      </p:pic>
      <p:sp>
        <p:nvSpPr>
          <p:cNvPr id="7" name="Metin kutusu 6">
            <a:extLst>
              <a:ext uri="{FF2B5EF4-FFF2-40B4-BE49-F238E27FC236}">
                <a16:creationId xmlns="" xmlns:a16="http://schemas.microsoft.com/office/drawing/2014/main" id="{DA488702-122D-4547-8BFA-F8F20304DB30}"/>
              </a:ext>
            </a:extLst>
          </p:cNvPr>
          <p:cNvSpPr txBox="1"/>
          <p:nvPr/>
        </p:nvSpPr>
        <p:spPr>
          <a:xfrm>
            <a:off x="2682815" y="5788325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3200" b="1" dirty="0"/>
              <a:t>Server ÇETİN</a:t>
            </a:r>
            <a:endParaRPr lang="tr-TR" sz="3200" b="1" dirty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4385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="" xmlns:a16="http://schemas.microsoft.com/office/drawing/2014/main" id="{C0775BE3-263A-4D81-9911-FCB896BE30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9364" y="292416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85000"/>
                  </a:schemeClr>
                </a:solidFill>
                <a:latin typeface="+mn-lt"/>
                <a:cs typeface="Aharoni"/>
              </a:rPr>
              <a:t>OKUMAK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="" xmlns:a16="http://schemas.microsoft.com/office/drawing/2014/main" id="{B761F399-0866-405C-9122-60D4BFBD5465}"/>
              </a:ext>
            </a:extLst>
          </p:cNvPr>
          <p:cNvSpPr txBox="1"/>
          <p:nvPr/>
        </p:nvSpPr>
        <p:spPr>
          <a:xfrm>
            <a:off x="1287313" y="2897577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tr-TR" sz="8000" b="1" dirty="0">
                <a:solidFill>
                  <a:schemeClr val="accent1">
                    <a:lumMod val="50000"/>
                  </a:schemeClr>
                </a:solidFill>
              </a:rPr>
              <a:t>OKU</a:t>
            </a:r>
            <a:endParaRPr lang="tr-TR" sz="8000" b="1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="" xmlns:a16="http://schemas.microsoft.com/office/drawing/2014/main" id="{501EE3FE-2716-43BA-A8E3-C5CDC7638939}"/>
              </a:ext>
            </a:extLst>
          </p:cNvPr>
          <p:cNvSpPr txBox="1"/>
          <p:nvPr/>
        </p:nvSpPr>
        <p:spPr>
          <a:xfrm>
            <a:off x="4257675" y="2891826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tr-TR" sz="8000" b="1" dirty="0">
                <a:solidFill>
                  <a:schemeClr val="accent1">
                    <a:lumMod val="50000"/>
                  </a:schemeClr>
                </a:solidFill>
              </a:rPr>
              <a:t>READ</a:t>
            </a:r>
            <a:endParaRPr lang="tr-TR" sz="8000" b="1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="" xmlns:a16="http://schemas.microsoft.com/office/drawing/2014/main" id="{9FDB34A1-0A7A-467C-ABD4-397AAF677F79}"/>
              </a:ext>
            </a:extLst>
          </p:cNvPr>
          <p:cNvSpPr txBox="1"/>
          <p:nvPr/>
        </p:nvSpPr>
        <p:spPr>
          <a:xfrm>
            <a:off x="7601848" y="2900452"/>
            <a:ext cx="3303916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tr-TR" sz="8000" b="1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いいえ</a:t>
            </a:r>
            <a:endParaRPr lang="tr-TR" b="1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11105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EF5C4C2-8D08-4EF9-8736-0014FC845112}"/>
              </a:ext>
            </a:extLst>
          </p:cNvPr>
          <p:cNvSpPr txBox="1"/>
          <p:nvPr/>
        </p:nvSpPr>
        <p:spPr>
          <a:xfrm>
            <a:off x="5982520" y="5208571"/>
            <a:ext cx="42982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Okumak</a:t>
            </a:r>
            <a:r>
              <a:rPr lang="en-US" sz="1600" dirty="0" smtClean="0">
                <a:solidFill>
                  <a:schemeClr val="bg1"/>
                </a:solidFill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</a:rPr>
              <a:t>zeki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bir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varlığın</a:t>
            </a:r>
            <a:r>
              <a:rPr lang="en-US" sz="1600" dirty="0" smtClean="0">
                <a:solidFill>
                  <a:schemeClr val="bg1"/>
                </a:solidFill>
              </a:rPr>
              <a:t>; </a:t>
            </a:r>
            <a:r>
              <a:rPr lang="en-US" sz="1600" dirty="0" err="1" smtClean="0">
                <a:solidFill>
                  <a:schemeClr val="bg1"/>
                </a:solidFill>
              </a:rPr>
              <a:t>anlanmayı</a:t>
            </a:r>
            <a:r>
              <a:rPr lang="en-US" sz="1600" dirty="0" smtClean="0">
                <a:solidFill>
                  <a:schemeClr val="bg1"/>
                </a:solidFill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</a:rPr>
              <a:t>incelenmeyi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ve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keşfedilmeyi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bekleneni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kendi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tecrübe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ve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birikimiyle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yorumlaması</a:t>
            </a:r>
            <a:r>
              <a:rPr lang="en-US" sz="1600" dirty="0" smtClean="0">
                <a:solidFill>
                  <a:schemeClr val="bg1"/>
                </a:solidFill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</a:rPr>
              <a:t>gerekirse</a:t>
            </a:r>
            <a:r>
              <a:rPr lang="en-US" sz="1600" dirty="0" smtClean="0">
                <a:solidFill>
                  <a:schemeClr val="bg1"/>
                </a:solidFill>
              </a:rPr>
              <a:t> de </a:t>
            </a:r>
            <a:r>
              <a:rPr lang="en-US" sz="1600" dirty="0" err="1" smtClean="0">
                <a:solidFill>
                  <a:schemeClr val="bg1"/>
                </a:solidFill>
              </a:rPr>
              <a:t>dışa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vurmasıdır</a:t>
            </a:r>
            <a:r>
              <a:rPr lang="en-US" sz="1600" dirty="0" smtClean="0">
                <a:solidFill>
                  <a:schemeClr val="bg1"/>
                </a:solidFill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BFC59CD6-2C93-4D16-81AF-EADFBE67FD62}"/>
              </a:ext>
            </a:extLst>
          </p:cNvPr>
          <p:cNvSpPr txBox="1"/>
          <p:nvPr/>
        </p:nvSpPr>
        <p:spPr>
          <a:xfrm>
            <a:off x="2121810" y="5488122"/>
            <a:ext cx="3568150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666" b="1" spc="200" dirty="0">
                <a:solidFill>
                  <a:schemeClr val="bg1">
                    <a:lumMod val="8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OKUMAK NEDİR?</a:t>
            </a:r>
            <a:endParaRPr lang="ru-RU" sz="2666" b="1" spc="200" dirty="0">
              <a:solidFill>
                <a:schemeClr val="bg1">
                  <a:lumMod val="85000"/>
                </a:schemeClr>
              </a:solidFill>
              <a:cs typeface="Aharoni" panose="02010803020104030203" pitchFamily="2" charset="-79"/>
            </a:endParaRPr>
          </a:p>
        </p:txBody>
      </p:sp>
      <p:pic>
        <p:nvPicPr>
          <p:cNvPr id="5" name="4 Resim Yer Tutucusu" descr="download.jfif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2369841" y="493820"/>
            <a:ext cx="7458634" cy="4195482"/>
          </a:xfrm>
        </p:spPr>
      </p:pic>
    </p:spTree>
    <p:extLst>
      <p:ext uri="{BB962C8B-B14F-4D97-AF65-F5344CB8AC3E}">
        <p14:creationId xmlns="" xmlns:p14="http://schemas.microsoft.com/office/powerpoint/2010/main" val="30165403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 rot="5400000">
            <a:off x="2375414" y="2215715"/>
            <a:ext cx="1625599" cy="1401381"/>
          </a:xfrm>
          <a:prstGeom prst="hexag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63" name="Group 62"/>
          <p:cNvGrpSpPr/>
          <p:nvPr/>
        </p:nvGrpSpPr>
        <p:grpSpPr>
          <a:xfrm>
            <a:off x="4422157" y="2108686"/>
            <a:ext cx="1401381" cy="1625600"/>
            <a:chOff x="3327400" y="1657350"/>
            <a:chExt cx="1051036" cy="1219200"/>
          </a:xfrm>
        </p:grpSpPr>
        <p:sp>
          <p:nvSpPr>
            <p:cNvPr id="5" name="Hexagon 4"/>
            <p:cNvSpPr/>
            <p:nvPr/>
          </p:nvSpPr>
          <p:spPr>
            <a:xfrm rot="5400000">
              <a:off x="3243318" y="1741432"/>
              <a:ext cx="1219200" cy="1051036"/>
            </a:xfrm>
            <a:prstGeom prst="hexag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445990" y="2090516"/>
              <a:ext cx="813855" cy="399617"/>
              <a:chOff x="2916873" y="1101022"/>
              <a:chExt cx="813855" cy="399617"/>
            </a:xfrm>
            <a:solidFill>
              <a:schemeClr val="bg1"/>
            </a:solidFill>
          </p:grpSpPr>
          <p:grpSp>
            <p:nvGrpSpPr>
              <p:cNvPr id="20" name="Group 19"/>
              <p:cNvGrpSpPr/>
              <p:nvPr/>
            </p:nvGrpSpPr>
            <p:grpSpPr>
              <a:xfrm rot="2161380">
                <a:off x="2916873" y="1140586"/>
                <a:ext cx="399617" cy="276671"/>
                <a:chOff x="3581398" y="974500"/>
                <a:chExt cx="399617" cy="276671"/>
              </a:xfrm>
              <a:grpFill/>
            </p:grpSpPr>
            <p:sp>
              <p:nvSpPr>
                <p:cNvPr id="26" name="Flowchart: Terminator 25"/>
                <p:cNvSpPr/>
                <p:nvPr/>
              </p:nvSpPr>
              <p:spPr>
                <a:xfrm rot="19374575">
                  <a:off x="3581398" y="974500"/>
                  <a:ext cx="304800" cy="45720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  <p:sp>
              <p:nvSpPr>
                <p:cNvPr id="27" name="Flowchart: Terminator 26"/>
                <p:cNvSpPr/>
                <p:nvPr/>
              </p:nvSpPr>
              <p:spPr>
                <a:xfrm rot="19374575">
                  <a:off x="3676215" y="1114363"/>
                  <a:ext cx="304800" cy="45720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  <p:sp>
              <p:nvSpPr>
                <p:cNvPr id="28" name="Flowchart: Terminator 27"/>
                <p:cNvSpPr/>
                <p:nvPr/>
              </p:nvSpPr>
              <p:spPr>
                <a:xfrm rot="3167676">
                  <a:off x="3577839" y="1130130"/>
                  <a:ext cx="196363" cy="45719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 rot="15123768">
                <a:off x="3392584" y="1162495"/>
                <a:ext cx="399617" cy="276671"/>
                <a:chOff x="3581398" y="974500"/>
                <a:chExt cx="399617" cy="276671"/>
              </a:xfrm>
              <a:grpFill/>
            </p:grpSpPr>
            <p:sp>
              <p:nvSpPr>
                <p:cNvPr id="23" name="Flowchart: Terminator 22"/>
                <p:cNvSpPr/>
                <p:nvPr/>
              </p:nvSpPr>
              <p:spPr>
                <a:xfrm rot="19374575">
                  <a:off x="3581398" y="974500"/>
                  <a:ext cx="304800" cy="45720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  <p:sp>
              <p:nvSpPr>
                <p:cNvPr id="24" name="Flowchart: Terminator 23"/>
                <p:cNvSpPr/>
                <p:nvPr/>
              </p:nvSpPr>
              <p:spPr>
                <a:xfrm rot="19374575">
                  <a:off x="3676215" y="1114363"/>
                  <a:ext cx="304800" cy="45720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  <p:sp>
              <p:nvSpPr>
                <p:cNvPr id="25" name="Flowchart: Terminator 24"/>
                <p:cNvSpPr/>
                <p:nvPr/>
              </p:nvSpPr>
              <p:spPr>
                <a:xfrm rot="3167676">
                  <a:off x="3577839" y="1130130"/>
                  <a:ext cx="196363" cy="45719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sz="2400"/>
                </a:p>
              </p:txBody>
            </p:sp>
          </p:grpSp>
          <p:sp>
            <p:nvSpPr>
              <p:cNvPr id="22" name="Flowchart: Terminator 21"/>
              <p:cNvSpPr/>
              <p:nvPr/>
            </p:nvSpPr>
            <p:spPr>
              <a:xfrm rot="21535955">
                <a:off x="3160235" y="1203319"/>
                <a:ext cx="304800" cy="58965"/>
              </a:xfrm>
              <a:prstGeom prst="flowChartTermina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 sz="2400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6420290" y="2108686"/>
            <a:ext cx="1401381" cy="1625600"/>
            <a:chOff x="4826000" y="1657350"/>
            <a:chExt cx="1051036" cy="1219200"/>
          </a:xfrm>
        </p:grpSpPr>
        <p:sp>
          <p:nvSpPr>
            <p:cNvPr id="7" name="Hexagon 6"/>
            <p:cNvSpPr/>
            <p:nvPr/>
          </p:nvSpPr>
          <p:spPr>
            <a:xfrm rot="5400000">
              <a:off x="4741918" y="1741432"/>
              <a:ext cx="1219200" cy="1051036"/>
            </a:xfrm>
            <a:prstGeom prst="hexag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5112392" y="1958448"/>
              <a:ext cx="478251" cy="613302"/>
              <a:chOff x="4266979" y="742950"/>
              <a:chExt cx="559021" cy="716880"/>
            </a:xfrm>
            <a:solidFill>
              <a:schemeClr val="bg1"/>
            </a:solidFill>
          </p:grpSpPr>
          <p:sp>
            <p:nvSpPr>
              <p:cNvPr id="31" name="Teardrop 30"/>
              <p:cNvSpPr/>
              <p:nvPr/>
            </p:nvSpPr>
            <p:spPr>
              <a:xfrm rot="8118948">
                <a:off x="4266979" y="742950"/>
                <a:ext cx="559021" cy="559021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 sz="2400"/>
              </a:p>
            </p:txBody>
          </p:sp>
          <p:sp>
            <p:nvSpPr>
              <p:cNvPr id="32" name="Pentagon 31"/>
              <p:cNvSpPr/>
              <p:nvPr/>
            </p:nvSpPr>
            <p:spPr>
              <a:xfrm rot="5400000">
                <a:off x="4416645" y="1210187"/>
                <a:ext cx="259680" cy="239606"/>
              </a:xfrm>
              <a:prstGeom prst="homePlat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 sz="2400"/>
              </a:p>
            </p:txBody>
          </p:sp>
        </p:grpSp>
        <p:cxnSp>
          <p:nvCxnSpPr>
            <p:cNvPr id="35" name="Straight Connector 34"/>
            <p:cNvCxnSpPr/>
            <p:nvPr/>
          </p:nvCxnSpPr>
          <p:spPr>
            <a:xfrm>
              <a:off x="5243307" y="2430188"/>
              <a:ext cx="21600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52" name="4-Point Star 51"/>
            <p:cNvSpPr/>
            <p:nvPr/>
          </p:nvSpPr>
          <p:spPr>
            <a:xfrm>
              <a:off x="5216497" y="2019561"/>
              <a:ext cx="270060" cy="356023"/>
            </a:xfrm>
            <a:prstGeom prst="star4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</p:grpSp>
      <p:sp>
        <p:nvSpPr>
          <p:cNvPr id="8" name="Hexagon 7"/>
          <p:cNvSpPr/>
          <p:nvPr/>
        </p:nvSpPr>
        <p:spPr>
          <a:xfrm rot="5400000">
            <a:off x="8306312" y="2220796"/>
            <a:ext cx="1625599" cy="1401381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58" name="Title 57"/>
          <p:cNvSpPr>
            <a:spLocks noGrp="1"/>
          </p:cNvSpPr>
          <p:nvPr>
            <p:ph type="title" idx="4294967295"/>
          </p:nvPr>
        </p:nvSpPr>
        <p:spPr>
          <a:xfrm>
            <a:off x="2338854" y="589558"/>
            <a:ext cx="7518400" cy="35401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bg1">
                    <a:lumMod val="85000"/>
                  </a:schemeClr>
                </a:solidFill>
                <a:latin typeface="+mn-lt"/>
              </a:rPr>
              <a:t>OKUMAYI ÇÖZÜMLENDİRME</a:t>
            </a:r>
          </a:p>
        </p:txBody>
      </p:sp>
      <p:sp>
        <p:nvSpPr>
          <p:cNvPr id="42" name="41 Metin kutusu"/>
          <p:cNvSpPr txBox="1"/>
          <p:nvPr/>
        </p:nvSpPr>
        <p:spPr>
          <a:xfrm>
            <a:off x="8322266" y="4558821"/>
            <a:ext cx="1663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Hepsini okuyan Cem </a:t>
            </a:r>
            <a:r>
              <a:rPr lang="tr-TR" dirty="0" err="1">
                <a:solidFill>
                  <a:schemeClr val="bg1"/>
                </a:solidFill>
              </a:rPr>
              <a:t>TURAN’ın</a:t>
            </a:r>
            <a:r>
              <a:rPr lang="tr-TR" dirty="0">
                <a:solidFill>
                  <a:schemeClr val="bg1"/>
                </a:solidFill>
              </a:rPr>
              <a:t> öğrencisi olur.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42 Metin kutusu"/>
          <p:cNvSpPr txBox="1"/>
          <p:nvPr/>
        </p:nvSpPr>
        <p:spPr>
          <a:xfrm>
            <a:off x="4316324" y="4558821"/>
            <a:ext cx="1663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Kendini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okuyan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ârif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4" name="43 Metin kutusu"/>
          <p:cNvSpPr txBox="1"/>
          <p:nvPr/>
        </p:nvSpPr>
        <p:spPr>
          <a:xfrm>
            <a:off x="6361024" y="4558821"/>
            <a:ext cx="1663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Kainatı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okuyan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hakîm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5" name="44 Metin kutusu"/>
          <p:cNvSpPr txBox="1"/>
          <p:nvPr/>
        </p:nvSpPr>
        <p:spPr>
          <a:xfrm>
            <a:off x="2424024" y="4533421"/>
            <a:ext cx="1663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Kitabı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okuyan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âlim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8" name="Flowchart: Terminator 9"/>
          <p:cNvSpPr/>
          <p:nvPr/>
        </p:nvSpPr>
        <p:spPr>
          <a:xfrm rot="16200000">
            <a:off x="3100160" y="2928469"/>
            <a:ext cx="696261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49" name="Flowchart: Terminator 8"/>
          <p:cNvSpPr/>
          <p:nvPr/>
        </p:nvSpPr>
        <p:spPr>
          <a:xfrm>
            <a:off x="2885441" y="3262538"/>
            <a:ext cx="574858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50" name="Flowchart: Terminator 14"/>
          <p:cNvSpPr/>
          <p:nvPr/>
        </p:nvSpPr>
        <p:spPr>
          <a:xfrm rot="10800000">
            <a:off x="3059631" y="2881415"/>
            <a:ext cx="250012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51" name="Flowchart: Terminator 14"/>
          <p:cNvSpPr/>
          <p:nvPr/>
        </p:nvSpPr>
        <p:spPr>
          <a:xfrm rot="10800000">
            <a:off x="3059631" y="2976665"/>
            <a:ext cx="250012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53" name="Flowchart: Terminator 14"/>
          <p:cNvSpPr/>
          <p:nvPr/>
        </p:nvSpPr>
        <p:spPr>
          <a:xfrm rot="10800000">
            <a:off x="3059631" y="3078265"/>
            <a:ext cx="250012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59" name="Flowchart: Terminator 9"/>
          <p:cNvSpPr/>
          <p:nvPr/>
        </p:nvSpPr>
        <p:spPr>
          <a:xfrm rot="16200000">
            <a:off x="2554060" y="2922119"/>
            <a:ext cx="696261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60" name="Flowchart: Terminator 8"/>
          <p:cNvSpPr/>
          <p:nvPr/>
        </p:nvSpPr>
        <p:spPr>
          <a:xfrm>
            <a:off x="2879091" y="2583088"/>
            <a:ext cx="574858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72" name="Flowchart: Terminator 14"/>
          <p:cNvSpPr/>
          <p:nvPr/>
        </p:nvSpPr>
        <p:spPr>
          <a:xfrm rot="10800000">
            <a:off x="3059631" y="2782355"/>
            <a:ext cx="250012" cy="45719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/>
          </a:p>
        </p:txBody>
      </p:sp>
      <p:sp>
        <p:nvSpPr>
          <p:cNvPr id="75" name="74 Eşit Değildir"/>
          <p:cNvSpPr/>
          <p:nvPr/>
        </p:nvSpPr>
        <p:spPr>
          <a:xfrm>
            <a:off x="8671560" y="2476500"/>
            <a:ext cx="914400" cy="914400"/>
          </a:xfrm>
          <a:prstGeom prst="mathNotEqual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47330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42" grpId="0"/>
      <p:bldP spid="43" grpId="0"/>
      <p:bldP spid="44" grpId="0"/>
      <p:bldP spid="45" grpId="0"/>
      <p:bldP spid="48" grpId="0" animBg="1"/>
      <p:bldP spid="49" grpId="0" animBg="1"/>
      <p:bldP spid="50" grpId="0" animBg="1"/>
      <p:bldP spid="51" grpId="0" animBg="1"/>
      <p:bldP spid="53" grpId="0" animBg="1"/>
      <p:bldP spid="59" grpId="0" animBg="1"/>
      <p:bldP spid="60" grpId="0" animBg="1"/>
      <p:bldP spid="72" grpId="0" animBg="1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etin kutusu"/>
          <p:cNvSpPr txBox="1"/>
          <p:nvPr/>
        </p:nvSpPr>
        <p:spPr>
          <a:xfrm>
            <a:off x="676223" y="403783"/>
            <a:ext cx="10816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solidFill>
                  <a:schemeClr val="bg1">
                    <a:lumMod val="85000"/>
                  </a:schemeClr>
                </a:solidFill>
              </a:rPr>
              <a:t>BİLGİSAYAR BİLİMLERİNDE OKUMANIN TEMELLERİ</a:t>
            </a:r>
            <a:endParaRPr lang="en-US" sz="4000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8" name="7 Resim" descr="Efib7LcXkAAzkcl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254" y="1444170"/>
            <a:ext cx="7213404" cy="49421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0" y="379502"/>
            <a:ext cx="10515600" cy="1325563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bg1">
                    <a:lumMod val="85000"/>
                  </a:schemeClr>
                </a:solidFill>
                <a:latin typeface="+mn-lt"/>
                <a:cs typeface="Aharoni"/>
              </a:rPr>
              <a:t>Bilgisayarlar Nasıl Okur?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377372" y="5021943"/>
            <a:ext cx="2699657" cy="84182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46829" y="3863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ea typeface="+mj-ea"/>
                <a:cs typeface="Aharoni"/>
              </a:rPr>
              <a:t>Bilgisayarlara Nasıl </a:t>
            </a:r>
            <a:r>
              <a:rPr kumimoji="0" lang="tr-TR" sz="4400" b="1" i="0" u="none" strike="sng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ea typeface="+mj-ea"/>
                <a:cs typeface="Aharoni"/>
              </a:rPr>
              <a:t>Okur</a:t>
            </a:r>
            <a:r>
              <a:rPr kumimoji="0" lang="tr-TR" sz="4400" b="1" i="0" u="none" strike="noStrike" kern="1200" cap="none" spc="0" normalizeH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ea typeface="+mj-ea"/>
                <a:cs typeface="Aharoni"/>
              </a:rPr>
              <a:t> </a:t>
            </a: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ea typeface="+mj-ea"/>
                <a:cs typeface="Aharoni"/>
              </a:rPr>
              <a:t>Okutturulur?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6016173" y="5000172"/>
            <a:ext cx="2699657" cy="84182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843702" y="5182536"/>
            <a:ext cx="2148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chemeClr val="bg1"/>
                </a:solidFill>
              </a:rPr>
              <a:t>İnsan incelenir ve model tasarlanır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6104661" y="5146248"/>
            <a:ext cx="3449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chemeClr val="bg1"/>
                </a:solidFill>
              </a:rPr>
              <a:t>İnsanın </a:t>
            </a:r>
            <a:r>
              <a:rPr lang="tr-TR" sz="1600" b="1" dirty="0" smtClean="0">
                <a:solidFill>
                  <a:schemeClr val="bg1"/>
                </a:solidFill>
              </a:rPr>
              <a:t>yöntemi, </a:t>
            </a:r>
            <a:r>
              <a:rPr lang="tr-TR" sz="1600" b="1" dirty="0" smtClean="0">
                <a:solidFill>
                  <a:schemeClr val="bg1"/>
                </a:solidFill>
              </a:rPr>
              <a:t>bilgisayara</a:t>
            </a:r>
          </a:p>
          <a:p>
            <a:r>
              <a:rPr lang="tr-TR" sz="1600" b="1" dirty="0" smtClean="0">
                <a:solidFill>
                  <a:schemeClr val="bg1"/>
                </a:solidFill>
              </a:rPr>
              <a:t>entegre </a:t>
            </a:r>
            <a:r>
              <a:rPr lang="tr-TR" sz="1600" b="1" dirty="0">
                <a:solidFill>
                  <a:schemeClr val="bg1"/>
                </a:solidFill>
              </a:rPr>
              <a:t>edilmeye çalışılır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6" name="15 Yuvarlatılmış Dikdörtgen"/>
          <p:cNvSpPr/>
          <p:nvPr/>
        </p:nvSpPr>
        <p:spPr>
          <a:xfrm>
            <a:off x="6038880" y="6044497"/>
            <a:ext cx="1850572" cy="41365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6088275" y="6081252"/>
            <a:ext cx="1713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Veri Madenciliği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18 Yuvarlatılmış Dikdörtgen"/>
          <p:cNvSpPr/>
          <p:nvPr/>
        </p:nvSpPr>
        <p:spPr>
          <a:xfrm>
            <a:off x="8919029" y="5000172"/>
            <a:ext cx="2699657" cy="84182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9087113" y="5123543"/>
            <a:ext cx="2510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chemeClr val="bg1"/>
                </a:solidFill>
              </a:rPr>
              <a:t>Programın kontrolleri yapılır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1" name="20 Yuvarlatılmış Dikdörtgen"/>
          <p:cNvSpPr/>
          <p:nvPr/>
        </p:nvSpPr>
        <p:spPr>
          <a:xfrm>
            <a:off x="3324474" y="5029200"/>
            <a:ext cx="2489200" cy="84182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21 Metin kutusu"/>
          <p:cNvSpPr txBox="1"/>
          <p:nvPr/>
        </p:nvSpPr>
        <p:spPr>
          <a:xfrm>
            <a:off x="3790101" y="5283200"/>
            <a:ext cx="155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>
                <a:solidFill>
                  <a:schemeClr val="bg1"/>
                </a:solidFill>
              </a:rPr>
              <a:t>Veri girdisi alınır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4" name="23 Yuvarlatılmış Dikdörtgen"/>
          <p:cNvSpPr/>
          <p:nvPr/>
        </p:nvSpPr>
        <p:spPr>
          <a:xfrm>
            <a:off x="3330794" y="6045667"/>
            <a:ext cx="828017" cy="39937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24 Metin kutusu"/>
          <p:cNvSpPr txBox="1"/>
          <p:nvPr/>
        </p:nvSpPr>
        <p:spPr>
          <a:xfrm>
            <a:off x="3453227" y="6082187"/>
            <a:ext cx="615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HWR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Resim 7" descr="çayır, oyuncak, oturma, küçük içeren bir resim&#10;&#10;Açıklama otomatik olarak oluşturuldu">
            <a:extLst>
              <a:ext uri="{FF2B5EF4-FFF2-40B4-BE49-F238E27FC236}">
                <a16:creationId xmlns="" xmlns:a16="http://schemas.microsoft.com/office/drawing/2014/main" id="{CAB60DFD-BBAE-42D8-A5A3-CFEF2D254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0023" y="2010203"/>
            <a:ext cx="2771954" cy="21762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" name="26 Yuvarlatılmış Dikdörtgen"/>
          <p:cNvSpPr/>
          <p:nvPr/>
        </p:nvSpPr>
        <p:spPr>
          <a:xfrm>
            <a:off x="4279840" y="6050583"/>
            <a:ext cx="828017" cy="39937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4395017" y="6064184"/>
            <a:ext cx="64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solidFill>
                  <a:schemeClr val="bg1"/>
                </a:solidFill>
              </a:rPr>
              <a:t>VoR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0" name="29 Yuvarlatılmış Dikdörtgen"/>
          <p:cNvSpPr/>
          <p:nvPr/>
        </p:nvSpPr>
        <p:spPr>
          <a:xfrm>
            <a:off x="5213903" y="6040751"/>
            <a:ext cx="537966" cy="39937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30 Metin kutusu"/>
          <p:cNvSpPr txBox="1"/>
          <p:nvPr/>
        </p:nvSpPr>
        <p:spPr>
          <a:xfrm>
            <a:off x="5279923" y="6032090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31 Yuvarlatılmış Dikdörtgen"/>
          <p:cNvSpPr/>
          <p:nvPr/>
        </p:nvSpPr>
        <p:spPr>
          <a:xfrm>
            <a:off x="7975834" y="6049412"/>
            <a:ext cx="710966" cy="41365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32 Metin kutusu"/>
          <p:cNvSpPr txBox="1"/>
          <p:nvPr/>
        </p:nvSpPr>
        <p:spPr>
          <a:xfrm>
            <a:off x="8141109" y="6061587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AI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58050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/>
      <p:bldP spid="12" grpId="0" animBg="1"/>
      <p:bldP spid="13" grpId="0"/>
      <p:bldP spid="14" grpId="0"/>
      <p:bldP spid="16" grpId="0" animBg="1"/>
      <p:bldP spid="17" grpId="0"/>
      <p:bldP spid="19" grpId="0" animBg="1"/>
      <p:bldP spid="20" grpId="0"/>
      <p:bldP spid="21" grpId="0" animBg="1"/>
      <p:bldP spid="22" grpId="0"/>
      <p:bldP spid="24" grpId="0" animBg="1"/>
      <p:bldP spid="25" grpId="0"/>
      <p:bldP spid="27" grpId="0" animBg="1"/>
      <p:bldP spid="28" grpId="0"/>
      <p:bldP spid="30" grpId="0" animBg="1"/>
      <p:bldP spid="31" grpId="0"/>
      <p:bldP spid="32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848264" y="379502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85000"/>
                  </a:schemeClr>
                </a:solidFill>
                <a:latin typeface="+mn-lt"/>
              </a:rPr>
              <a:t>Kaynak &amp; İlgili Bağlantılar</a:t>
            </a:r>
            <a:endParaRPr lang="en-US" b="1" dirty="0">
              <a:solidFill>
                <a:schemeClr val="bg1">
                  <a:lumMod val="85000"/>
                </a:schemeClr>
              </a:solidFill>
              <a:latin typeface="+mn-lt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51543" y="1451429"/>
            <a:ext cx="954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Sözler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522514" y="1915886"/>
            <a:ext cx="108485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Kitabı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okuyan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âlim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olur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Kendini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okuyan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ârif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olur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Kainatı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okuyan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hakîm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olur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–Yusuf KAPLAN</a:t>
            </a:r>
          </a:p>
          <a:p>
            <a:pPr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ilmek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özgürleştirir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yarım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bilmek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köleleştirir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–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Dücane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CÜNDİOĞLU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İnsanları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tanıyan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yalnızlaşır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–Hz. Ali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Yalnız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hissediyorsun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ama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etrafında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kimse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olmadığı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için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değil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 '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Sen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'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kendinle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beraber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olmadığın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için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-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Șems-i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Tebrîz</a:t>
            </a: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Âlim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bilse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Cahil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bildiğini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~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Arif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okuduğunu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anlar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Ahmak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anladığını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okur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–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ŞevkiKARABEKİROĞLU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549729" y="3556908"/>
            <a:ext cx="2568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err="1" smtClean="0">
                <a:solidFill>
                  <a:schemeClr val="accent1">
                    <a:lumMod val="50000"/>
                  </a:schemeClr>
                </a:solidFill>
              </a:rPr>
              <a:t>Kur’an’da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 okumak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529771" y="4027713"/>
            <a:ext cx="7705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96:1, 29:19-20, 59:21, 3:108, 2:121, 17:45, 26:69, 45:8, 75:17, 96:3 ve niceleri…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27957" y="4464049"/>
            <a:ext cx="7065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Konuşmada bahsedilen kavramlarla alakalı bağlantılar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507999" y="4949370"/>
            <a:ext cx="82471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https://medium.com/@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furkanalaybeg/veri-madenciliği-ve-yöntemleri-d0e2fd238e44</a:t>
            </a: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youtu.be/aircAruvnKk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(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neural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network)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  <a:hlinkClick r:id="rId4"/>
              </a:rPr>
              <a:t>https://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hlinkClick r:id="rId4"/>
              </a:rPr>
              <a:t>youtu.be/Zi4i7Q0zrBs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(HWR)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  <a:hlinkClick r:id="rId5"/>
              </a:rPr>
              <a:t>https://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  <a:hlinkClick r:id="rId5"/>
              </a:rPr>
              <a:t>tr.wikipedia.org/wiki/Waterfall_model</a:t>
            </a: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https://www.tutorialspoint.com/sdlc/sdlc_agile_model.htm</a:t>
            </a: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ctrTitle" idx="4294967295"/>
          </p:nvPr>
        </p:nvSpPr>
        <p:spPr>
          <a:xfrm>
            <a:off x="1334496" y="1937605"/>
            <a:ext cx="9144000" cy="2387600"/>
          </a:xfrm>
        </p:spPr>
        <p:txBody>
          <a:bodyPr/>
          <a:lstStyle/>
          <a:p>
            <a:r>
              <a:rPr lang="tr-TR" b="1" dirty="0">
                <a:solidFill>
                  <a:schemeClr val="bg1"/>
                </a:solidFill>
                <a:latin typeface="+mn-lt"/>
              </a:rPr>
              <a:t>BOL OKUMALI GÜNLER DİLERİM!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6 Alt Başlık"/>
          <p:cNvSpPr>
            <a:spLocks noGrp="1"/>
          </p:cNvSpPr>
          <p:nvPr>
            <p:ph type="subTitle" idx="4294967295"/>
          </p:nvPr>
        </p:nvSpPr>
        <p:spPr>
          <a:xfrm>
            <a:off x="4586990" y="5442080"/>
            <a:ext cx="7371829" cy="1655762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İletişim: </a:t>
            </a:r>
            <a:r>
              <a:rPr lang="tr-TR" dirty="0" smtClean="0">
                <a:solidFill>
                  <a:schemeClr val="bg1"/>
                </a:solidFill>
              </a:rPr>
              <a:t>merhaba@</a:t>
            </a:r>
            <a:r>
              <a:rPr lang="tr-TR" dirty="0" err="1" smtClean="0">
                <a:solidFill>
                  <a:schemeClr val="bg1"/>
                </a:solidFill>
              </a:rPr>
              <a:t>servercet</a:t>
            </a:r>
            <a:r>
              <a:rPr lang="tr-TR" dirty="0" smtClean="0">
                <a:solidFill>
                  <a:schemeClr val="bg1"/>
                </a:solidFill>
              </a:rPr>
              <a:t>.in</a:t>
            </a:r>
            <a:endParaRPr lang="tr-TR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Sunumu indirmek için: </a:t>
            </a:r>
            <a:r>
              <a:rPr lang="tr-TR" dirty="0" smtClean="0">
                <a:solidFill>
                  <a:schemeClr val="bg1"/>
                </a:solidFill>
              </a:rPr>
              <a:t>www.</a:t>
            </a:r>
            <a:r>
              <a:rPr lang="tr-TR" dirty="0" err="1" smtClean="0">
                <a:solidFill>
                  <a:schemeClr val="bg1"/>
                </a:solidFill>
              </a:rPr>
              <a:t>servercet</a:t>
            </a:r>
            <a:r>
              <a:rPr lang="tr-TR" dirty="0" smtClean="0">
                <a:solidFill>
                  <a:schemeClr val="bg1"/>
                </a:solidFill>
              </a:rPr>
              <a:t>.in/sunum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01874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2E7F2"/>
      </a:accent1>
      <a:accent2>
        <a:srgbClr val="F1F0E2"/>
      </a:accent2>
      <a:accent3>
        <a:srgbClr val="D9BB93"/>
      </a:accent3>
      <a:accent4>
        <a:srgbClr val="F25652"/>
      </a:accent4>
      <a:accent5>
        <a:srgbClr val="3E4E59"/>
      </a:accent5>
      <a:accent6>
        <a:srgbClr val="43728C"/>
      </a:accent6>
      <a:hlink>
        <a:srgbClr val="F1F0E2"/>
      </a:hlink>
      <a:folHlink>
        <a:srgbClr val="C2E7F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1643</TotalTime>
  <Words>246</Words>
  <Application>Microsoft Office PowerPoint</Application>
  <PresentationFormat>Özel</PresentationFormat>
  <Paragraphs>46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Slayt 1</vt:lpstr>
      <vt:lpstr>OKUMAK</vt:lpstr>
      <vt:lpstr>Slayt 3</vt:lpstr>
      <vt:lpstr>OKUMAYI ÇÖZÜMLENDİRME</vt:lpstr>
      <vt:lpstr>Slayt 5</vt:lpstr>
      <vt:lpstr>Bilgisayarlar Nasıl Okur?</vt:lpstr>
      <vt:lpstr>Kaynak &amp; İlgili Bağlantılar</vt:lpstr>
      <vt:lpstr>BOL OKUMALI GÜNLER DİLERİM!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Tarık Saydıran</dc:creator>
  <cp:lastModifiedBy>Server Çetin</cp:lastModifiedBy>
  <cp:revision>270</cp:revision>
  <dcterms:created xsi:type="dcterms:W3CDTF">2019-09-03T05:58:09Z</dcterms:created>
  <dcterms:modified xsi:type="dcterms:W3CDTF">2020-12-06T14:13:18Z</dcterms:modified>
</cp:coreProperties>
</file>